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5" r:id="rId1"/>
    <p:sldMasterId id="2147484162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9" r:id="rId12"/>
    <p:sldId id="265" r:id="rId13"/>
    <p:sldId id="266" r:id="rId14"/>
    <p:sldId id="267" r:id="rId15"/>
    <p:sldId id="268" r:id="rId16"/>
    <p:sldId id="271" r:id="rId17"/>
    <p:sldId id="270" r:id="rId18"/>
    <p:sldId id="272" r:id="rId19"/>
    <p:sldId id="273" r:id="rId20"/>
    <p:sldId id="277" r:id="rId21"/>
    <p:sldId id="274" r:id="rId22"/>
    <p:sldId id="275" r:id="rId23"/>
    <p:sldId id="276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5759B-96F5-4A01-9E1C-C659B674C38C}" v="2673" dt="2019-06-24T06:34:29.348"/>
    <p1510:client id="{AA3ECB4D-CF2A-4F4B-A6ED-E3A9045C3405}" v="1716" dt="2019-06-24T06:32:4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8" autoAdjust="0"/>
    <p:restoredTop sz="94660"/>
  </p:normalViewPr>
  <p:slideViewPr>
    <p:cSldViewPr snapToGrid="0">
      <p:cViewPr>
        <p:scale>
          <a:sx n="75" d="100"/>
          <a:sy n="75" d="100"/>
        </p:scale>
        <p:origin x="112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242EE-A0A9-4E67-A272-AF5FA2FA05E8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CCA6C-43A3-4A26-8176-1BE7AF493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880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photos</a:t>
            </a:r>
            <a:endParaRPr lang="pt-PT" dirty="0"/>
          </a:p>
          <a:p>
            <a:r>
              <a:rPr lang="pt-PT" dirty="0"/>
              <a:t>14241 </a:t>
            </a:r>
            <a:r>
              <a:rPr lang="pt-PT" dirty="0" err="1"/>
              <a:t>Horea</a:t>
            </a:r>
            <a:endParaRPr lang="pt-PT" dirty="0"/>
          </a:p>
          <a:p>
            <a:r>
              <a:rPr lang="pt-PT" dirty="0"/>
              <a:t>1962 google</a:t>
            </a:r>
          </a:p>
          <a:p>
            <a:r>
              <a:rPr lang="pt-PT" dirty="0"/>
              <a:t>=</a:t>
            </a:r>
          </a:p>
          <a:p>
            <a:r>
              <a:rPr lang="pt-PT" dirty="0"/>
              <a:t>17083 total</a:t>
            </a:r>
          </a:p>
          <a:p>
            <a:endParaRPr lang="pt-PT" dirty="0"/>
          </a:p>
          <a:p>
            <a:r>
              <a:rPr lang="pt-PT" dirty="0"/>
              <a:t>Data </a:t>
            </a:r>
            <a:r>
              <a:rPr lang="pt-PT" dirty="0" err="1"/>
              <a:t>augmentation</a:t>
            </a:r>
            <a:r>
              <a:rPr lang="pt-PT" dirty="0"/>
              <a:t> 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pt-PT" dirty="0" err="1">
                <a:sym typeface="Wingdings" panose="05000000000000000000" pitchFamily="2" charset="2"/>
              </a:rPr>
              <a:t>flipping</a:t>
            </a:r>
            <a:r>
              <a:rPr lang="pt-PT" dirty="0">
                <a:sym typeface="Wingdings" panose="05000000000000000000" pitchFamily="2" charset="2"/>
              </a:rPr>
              <a:t>, </a:t>
            </a:r>
            <a:r>
              <a:rPr lang="pt-PT" dirty="0" err="1">
                <a:sym typeface="Wingdings" panose="05000000000000000000" pitchFamily="2" charset="2"/>
              </a:rPr>
              <a:t>rotation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and</a:t>
            </a:r>
            <a:r>
              <a:rPr lang="pt-PT" dirty="0">
                <a:sym typeface="Wingdings" panose="05000000000000000000" pitchFamily="2" charset="2"/>
              </a:rPr>
              <a:t> some color </a:t>
            </a:r>
            <a:r>
              <a:rPr lang="pt-PT" dirty="0" err="1">
                <a:sym typeface="Wingdings" panose="05000000000000000000" pitchFamily="2" charset="2"/>
              </a:rPr>
              <a:t>correction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17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err="1"/>
              <a:t>We</a:t>
            </a:r>
            <a:r>
              <a:rPr lang="pt-PT"/>
              <a:t> </a:t>
            </a:r>
            <a:r>
              <a:rPr lang="pt-PT" err="1"/>
              <a:t>decided</a:t>
            </a:r>
            <a:r>
              <a:rPr lang="pt-PT"/>
              <a:t> to </a:t>
            </a:r>
            <a:r>
              <a:rPr lang="pt-PT" err="1"/>
              <a:t>make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annotations</a:t>
            </a:r>
            <a:r>
              <a:rPr lang="pt-PT"/>
              <a:t> </a:t>
            </a:r>
            <a:r>
              <a:rPr lang="pt-PT" err="1"/>
              <a:t>ourselves</a:t>
            </a:r>
            <a:r>
              <a:rPr lang="pt-PT"/>
              <a:t> to </a:t>
            </a:r>
            <a:r>
              <a:rPr lang="pt-PT" err="1"/>
              <a:t>get</a:t>
            </a:r>
            <a:r>
              <a:rPr lang="pt-PT"/>
              <a:t> more </a:t>
            </a:r>
            <a:r>
              <a:rPr lang="pt-PT" err="1"/>
              <a:t>reliable</a:t>
            </a:r>
            <a:r>
              <a:rPr lang="pt-PT"/>
              <a:t> </a:t>
            </a:r>
            <a:r>
              <a:rPr lang="pt-PT" err="1"/>
              <a:t>results</a:t>
            </a:r>
            <a:r>
              <a:rPr lang="pt-PT"/>
              <a:t>.</a:t>
            </a:r>
          </a:p>
          <a:p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then</a:t>
            </a:r>
            <a:r>
              <a:rPr lang="pt-PT"/>
              <a:t> </a:t>
            </a:r>
            <a:r>
              <a:rPr lang="pt-PT" err="1"/>
              <a:t>further</a:t>
            </a:r>
            <a:r>
              <a:rPr lang="pt-PT"/>
              <a:t> </a:t>
            </a:r>
            <a:r>
              <a:rPr lang="pt-PT" err="1"/>
              <a:t>train</a:t>
            </a:r>
            <a:r>
              <a:rPr lang="pt-PT"/>
              <a:t> a </a:t>
            </a:r>
            <a:r>
              <a:rPr lang="pt-PT" err="1"/>
              <a:t>yolo</a:t>
            </a:r>
            <a:r>
              <a:rPr lang="pt-PT"/>
              <a:t> </a:t>
            </a:r>
            <a:r>
              <a:rPr lang="pt-PT" err="1"/>
              <a:t>model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our</a:t>
            </a:r>
            <a:r>
              <a:rPr lang="pt-PT"/>
              <a:t> </a:t>
            </a:r>
            <a:r>
              <a:rPr lang="pt-PT" err="1"/>
              <a:t>dataset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annotations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Identify</a:t>
            </a:r>
            <a:r>
              <a:rPr lang="pt-PT" dirty="0"/>
              <a:t> some </a:t>
            </a:r>
            <a:r>
              <a:rPr lang="pt-PT" dirty="0" err="1"/>
              <a:t>problems</a:t>
            </a:r>
            <a:r>
              <a:rPr lang="pt-PT" dirty="0"/>
              <a:t> (top </a:t>
            </a:r>
            <a:r>
              <a:rPr lang="pt-PT" dirty="0" err="1"/>
              <a:t>right</a:t>
            </a:r>
            <a:r>
              <a:rPr lang="pt-PT" dirty="0"/>
              <a:t> </a:t>
            </a:r>
            <a:r>
              <a:rPr lang="pt-PT" dirty="0" err="1"/>
              <a:t>mainly</a:t>
            </a:r>
            <a:r>
              <a:rPr lang="pt-PT" dirty="0"/>
              <a:t>)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highlight</a:t>
            </a:r>
            <a:r>
              <a:rPr lang="pt-PT" dirty="0"/>
              <a:t> </a:t>
            </a:r>
            <a:r>
              <a:rPr lang="pt-PT" dirty="0" err="1"/>
              <a:t>overall</a:t>
            </a:r>
            <a:r>
              <a:rPr lang="pt-PT" dirty="0"/>
              <a:t> </a:t>
            </a:r>
            <a:r>
              <a:rPr lang="pt-PT" dirty="0" err="1"/>
              <a:t>great</a:t>
            </a:r>
            <a:r>
              <a:rPr lang="pt-PT" dirty="0"/>
              <a:t> </a:t>
            </a:r>
            <a:r>
              <a:rPr lang="pt-PT" dirty="0" err="1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even</a:t>
            </a:r>
            <a:r>
              <a:rPr lang="pt-PT" dirty="0"/>
              <a:t> use </a:t>
            </a:r>
            <a:r>
              <a:rPr lang="pt-PT" dirty="0" err="1"/>
              <a:t>it</a:t>
            </a:r>
            <a:r>
              <a:rPr lang="pt-PT" dirty="0"/>
              <a:t> for vídeos!</a:t>
            </a:r>
          </a:p>
          <a:p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tiny</a:t>
            </a:r>
            <a:r>
              <a:rPr lang="pt-PT" dirty="0"/>
              <a:t> </a:t>
            </a:r>
            <a:r>
              <a:rPr lang="pt-PT" dirty="0" err="1"/>
              <a:t>yolo</a:t>
            </a:r>
            <a:r>
              <a:rPr lang="pt-PT" dirty="0"/>
              <a:t> (</a:t>
            </a:r>
            <a:r>
              <a:rPr lang="pt-PT" dirty="0" err="1"/>
              <a:t>faster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)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process</a:t>
            </a:r>
            <a:r>
              <a:rPr lang="pt-PT" dirty="0"/>
              <a:t> vídeos in real time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</a:t>
            </a:r>
          </a:p>
          <a:p>
            <a:r>
              <a:rPr lang="pt-PT" dirty="0" err="1"/>
              <a:t>Potential</a:t>
            </a:r>
            <a:r>
              <a:rPr lang="pt-PT" dirty="0"/>
              <a:t> use </a:t>
            </a:r>
            <a:r>
              <a:rPr lang="pt-PT" dirty="0" err="1"/>
              <a:t>on</a:t>
            </a:r>
            <a:r>
              <a:rPr lang="pt-PT" dirty="0"/>
              <a:t> smartphones.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0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fruits</a:t>
            </a:r>
            <a:r>
              <a:rPr lang="pt-PT" dirty="0"/>
              <a:t> to </a:t>
            </a:r>
            <a:r>
              <a:rPr lang="pt-PT" dirty="0" err="1"/>
              <a:t>detect</a:t>
            </a:r>
            <a:endParaRPr lang="en-US" dirty="0"/>
          </a:p>
          <a:p>
            <a:r>
              <a:rPr lang="en-US" dirty="0"/>
              <a:t>Extend dataset with more images and labels</a:t>
            </a:r>
          </a:p>
          <a:p>
            <a:r>
              <a:rPr lang="en-US" dirty="0"/>
              <a:t>Faster, Better, Stronger hardware to </a:t>
            </a:r>
            <a:r>
              <a:rPr lang="en-US" dirty="0" err="1"/>
              <a:t>agilize</a:t>
            </a:r>
            <a:r>
              <a:rPr lang="en-US" dirty="0"/>
              <a:t> training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5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2*</a:t>
            </a:r>
            <a:r>
              <a:rPr lang="pt-PT" err="1"/>
              <a:t>convolution</a:t>
            </a:r>
            <a:r>
              <a:rPr lang="pt-PT"/>
              <a:t> 5x5 </a:t>
            </a:r>
            <a:r>
              <a:rPr lang="pt-PT" err="1"/>
              <a:t>window</a:t>
            </a:r>
            <a:r>
              <a:rPr lang="pt-PT"/>
              <a:t> </a:t>
            </a:r>
            <a:r>
              <a:rPr lang="pt-PT" err="1"/>
              <a:t>relu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2*</a:t>
            </a:r>
            <a:r>
              <a:rPr lang="pt-PT" err="1"/>
              <a:t>convolution</a:t>
            </a:r>
            <a:r>
              <a:rPr lang="pt-PT"/>
              <a:t> 5x5 </a:t>
            </a:r>
            <a:r>
              <a:rPr lang="pt-PT" err="1"/>
              <a:t>window</a:t>
            </a:r>
            <a:r>
              <a:rPr lang="pt-PT"/>
              <a:t>  tanh</a:t>
            </a:r>
          </a:p>
          <a:p>
            <a:r>
              <a:rPr lang="pt-PT"/>
              <a:t>1*2D </a:t>
            </a:r>
            <a:r>
              <a:rPr lang="pt-PT" err="1"/>
              <a:t>pooling</a:t>
            </a:r>
            <a:endParaRPr lang="pt-PT"/>
          </a:p>
          <a:p>
            <a:r>
              <a:rPr lang="pt-PT"/>
              <a:t>2*Dense</a:t>
            </a:r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To use </a:t>
            </a:r>
            <a:r>
              <a:rPr lang="pt-PT" dirty="0" err="1"/>
              <a:t>old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:</a:t>
            </a:r>
          </a:p>
          <a:p>
            <a:r>
              <a:rPr lang="pt-PT" dirty="0"/>
              <a:t>Split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equal</a:t>
            </a:r>
            <a:r>
              <a:rPr lang="pt-PT" dirty="0"/>
              <a:t>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segments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classify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(use </a:t>
            </a:r>
            <a:r>
              <a:rPr lang="pt-PT" err="1"/>
              <a:t>different</a:t>
            </a:r>
            <a:r>
              <a:rPr lang="pt-PT" dirty="0"/>
              <a:t> </a:t>
            </a:r>
            <a:r>
              <a:rPr lang="pt-PT" dirty="0" err="1"/>
              <a:t>sizes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maximizes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certainty</a:t>
            </a:r>
            <a:r>
              <a:rPr lang="pt-PT" dirty="0"/>
              <a:t>)</a:t>
            </a:r>
          </a:p>
          <a:p>
            <a:r>
              <a:rPr lang="pt-PT" dirty="0" err="1"/>
              <a:t>Almost</a:t>
            </a:r>
            <a:r>
              <a:rPr lang="pt-PT" dirty="0"/>
              <a:t> </a:t>
            </a:r>
            <a:r>
              <a:rPr lang="pt-PT" dirty="0" err="1"/>
              <a:t>always</a:t>
            </a:r>
            <a:r>
              <a:rPr lang="pt-PT" dirty="0"/>
              <a:t> </a:t>
            </a:r>
            <a:r>
              <a:rPr lang="pt-PT" dirty="0" err="1"/>
              <a:t>classifies</a:t>
            </a:r>
            <a:r>
              <a:rPr lang="pt-PT" dirty="0"/>
              <a:t> as </a:t>
            </a:r>
            <a:r>
              <a:rPr lang="pt-PT" dirty="0" err="1"/>
              <a:t>fruit</a:t>
            </a:r>
            <a:r>
              <a:rPr lang="pt-PT" dirty="0"/>
              <a:t>  </a:t>
            </a:r>
            <a:r>
              <a:rPr lang="pt-PT" dirty="0">
                <a:sym typeface="Wingdings" panose="05000000000000000000" pitchFamily="2" charset="2"/>
              </a:rPr>
              <a:t>  </a:t>
            </a:r>
            <a:r>
              <a:rPr lang="pt-PT" dirty="0" err="1">
                <a:sym typeface="Wingdings" panose="05000000000000000000" pitchFamily="2" charset="2"/>
              </a:rPr>
              <a:t>requires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new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class</a:t>
            </a:r>
            <a:r>
              <a:rPr lang="pt-PT" dirty="0">
                <a:sym typeface="Wingdings" panose="05000000000000000000" pitchFamily="2" charset="2"/>
              </a:rPr>
              <a:t> (</a:t>
            </a:r>
            <a:r>
              <a:rPr lang="pt-PT" dirty="0" err="1">
                <a:sym typeface="Wingdings" panose="05000000000000000000" pitchFamily="2" charset="2"/>
              </a:rPr>
              <a:t>other</a:t>
            </a:r>
            <a:r>
              <a:rPr lang="pt-PT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80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added</a:t>
            </a:r>
            <a:r>
              <a:rPr lang="pt-PT" dirty="0"/>
              <a:t> </a:t>
            </a:r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class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retrained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network, </a:t>
            </a:r>
            <a:r>
              <a:rPr lang="pt-PT" dirty="0" err="1"/>
              <a:t>achieving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err="1"/>
              <a:t>Results</a:t>
            </a:r>
            <a:r>
              <a:rPr lang="pt-PT"/>
              <a:t> are decente </a:t>
            </a:r>
            <a:r>
              <a:rPr lang="pt-PT" err="1"/>
              <a:t>but</a:t>
            </a:r>
            <a:r>
              <a:rPr lang="pt-PT"/>
              <a:t> </a:t>
            </a:r>
            <a:r>
              <a:rPr lang="pt-PT" err="1"/>
              <a:t>fruits</a:t>
            </a:r>
            <a:r>
              <a:rPr lang="pt-PT"/>
              <a:t> </a:t>
            </a:r>
            <a:r>
              <a:rPr lang="pt-PT" err="1"/>
              <a:t>rarely</a:t>
            </a:r>
            <a:r>
              <a:rPr lang="pt-PT"/>
              <a:t> </a:t>
            </a:r>
            <a:r>
              <a:rPr lang="pt-PT" err="1"/>
              <a:t>fit</a:t>
            </a:r>
            <a:r>
              <a:rPr lang="pt-PT"/>
              <a:t> </a:t>
            </a:r>
            <a:r>
              <a:rPr lang="pt-PT" err="1"/>
              <a:t>nice</a:t>
            </a:r>
            <a:r>
              <a:rPr lang="pt-PT"/>
              <a:t> </a:t>
            </a:r>
            <a:r>
              <a:rPr lang="pt-PT" err="1"/>
              <a:t>into</a:t>
            </a:r>
            <a:r>
              <a:rPr lang="pt-PT"/>
              <a:t> boxes</a:t>
            </a:r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perfect</a:t>
            </a:r>
            <a:r>
              <a:rPr lang="pt-PT" dirty="0"/>
              <a:t>, slow to </a:t>
            </a:r>
            <a:r>
              <a:rPr lang="pt-PT" dirty="0" err="1"/>
              <a:t>run</a:t>
            </a:r>
            <a:r>
              <a:rPr lang="pt-PT" dirty="0"/>
              <a:t> </a:t>
            </a:r>
            <a:r>
              <a:rPr lang="pt-PT" dirty="0" err="1"/>
              <a:t>algorithm</a:t>
            </a:r>
            <a:endParaRPr lang="pt-PT" dirty="0"/>
          </a:p>
          <a:p>
            <a:r>
              <a:rPr lang="pt-PT" dirty="0" err="1"/>
              <a:t>Bounding</a:t>
            </a:r>
            <a:r>
              <a:rPr lang="pt-PT" dirty="0"/>
              <a:t> boxes </a:t>
            </a:r>
            <a:r>
              <a:rPr lang="pt-PT" dirty="0" err="1"/>
              <a:t>never</a:t>
            </a:r>
            <a:r>
              <a:rPr lang="pt-PT" dirty="0"/>
              <a:t> </a:t>
            </a:r>
            <a:r>
              <a:rPr lang="pt-PT" dirty="0" err="1"/>
              <a:t>perfect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decided to compare our results with YOLO, a state-of-the-art, real-time object detection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Microsoft COCO </a:t>
            </a:r>
            <a:r>
              <a:rPr lang="pt-PT" dirty="0" err="1"/>
              <a:t>library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2 </a:t>
            </a:r>
            <a:r>
              <a:rPr lang="pt-PT" dirty="0" err="1"/>
              <a:t>million</a:t>
            </a:r>
            <a:r>
              <a:rPr lang="pt-PT" dirty="0"/>
              <a:t> </a:t>
            </a:r>
            <a:r>
              <a:rPr lang="pt-PT" dirty="0" err="1"/>
              <a:t>labeled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 classes</a:t>
            </a:r>
            <a:r>
              <a:rPr lang="en-US" dirty="0"/>
              <a:t> and a model trained with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selected only the three labels of fruit that it included: oranges, apples, and bananas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bounding</a:t>
            </a:r>
            <a:r>
              <a:rPr lang="pt-PT" dirty="0"/>
              <a:t> boxes</a:t>
            </a:r>
          </a:p>
          <a:p>
            <a:r>
              <a:rPr lang="pt-PT" dirty="0" err="1"/>
              <a:t>Limited</a:t>
            </a:r>
            <a:r>
              <a:rPr lang="pt-PT" dirty="0"/>
              <a:t> to Apple, Banana </a:t>
            </a:r>
            <a:r>
              <a:rPr lang="pt-PT" dirty="0" err="1"/>
              <a:t>and</a:t>
            </a:r>
            <a:r>
              <a:rPr lang="pt-PT" dirty="0"/>
              <a:t> Orange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66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CCA6C-43A3-4A26-8176-1BE7AF493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6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9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25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58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6810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991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8185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987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0563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905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5699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41929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096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835922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8797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94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05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33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27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755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000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827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596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23-Jun-19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92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interior, alimentação&#10;&#10;Descrição gerada automaticamente">
            <a:extLst>
              <a:ext uri="{FF2B5EF4-FFF2-40B4-BE49-F238E27FC236}">
                <a16:creationId xmlns:a16="http://schemas.microsoft.com/office/drawing/2014/main" id="{90D894B0-77C6-4C05-80E6-C60DD6808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" t="19642" r="5953" b="1093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0C83D2F-F50C-4242-A182-1E322C7C6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0702" y="5081797"/>
            <a:ext cx="2956281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 err="1"/>
              <a:t>Everis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Prize</a:t>
            </a:r>
            <a:endParaRPr lang="en-US" dirty="0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Imagem 10" descr="A close up of a logo&#10;&#10;Description automatically generated">
            <a:extLst>
              <a:ext uri="{FF2B5EF4-FFF2-40B4-BE49-F238E27FC236}">
                <a16:creationId xmlns:a16="http://schemas.microsoft.com/office/drawing/2014/main" id="{81404E75-9285-40A5-BF61-E353DC347C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79023" y="2870710"/>
            <a:ext cx="5659222" cy="1315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09C77E-2804-4EC8-84D2-8C959CBF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12323" y="244986"/>
            <a:ext cx="1573974" cy="778083"/>
          </a:xfrm>
          <a:prstGeom prst="rect">
            <a:avLst/>
          </a:prstGeom>
        </p:spPr>
      </p:pic>
      <p:pic>
        <p:nvPicPr>
          <p:cNvPr id="7" name="Imagem 6" descr="Uma imagem com ClipArt&#10;&#10;Descrição gerada automaticamente">
            <a:extLst>
              <a:ext uri="{FF2B5EF4-FFF2-40B4-BE49-F238E27FC236}">
                <a16:creationId xmlns:a16="http://schemas.microsoft.com/office/drawing/2014/main" id="{AAE47C2B-8106-4B2A-912D-D48573EFB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7800" y="244985"/>
            <a:ext cx="642697" cy="778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48E83-7222-4533-896D-958287A1F9AE}"/>
              </a:ext>
            </a:extLst>
          </p:cNvPr>
          <p:cNvSpPr txBox="1"/>
          <p:nvPr/>
        </p:nvSpPr>
        <p:spPr>
          <a:xfrm>
            <a:off x="10644783" y="6248576"/>
            <a:ext cx="154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solidFill>
                  <a:schemeClr val="tx2"/>
                </a:solidFill>
              </a:rPr>
              <a:t>João Figueira</a:t>
            </a:r>
          </a:p>
          <a:p>
            <a:pPr algn="r"/>
            <a:r>
              <a:rPr lang="pt-PT" dirty="0">
                <a:solidFill>
                  <a:schemeClr val="tx2"/>
                </a:solidFill>
              </a:rPr>
              <a:t>Tiago Almeida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3F321-16B3-4EEA-85FF-8791889D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/>
              <a:t>Non-</a:t>
            </a:r>
            <a:r>
              <a:rPr lang="pt-PT" sz="3600" err="1"/>
              <a:t>Fruit</a:t>
            </a:r>
            <a:r>
              <a:rPr lang="pt-PT" sz="3600"/>
              <a:t> </a:t>
            </a:r>
            <a:r>
              <a:rPr lang="pt-PT" sz="3600" err="1"/>
              <a:t>Classification</a:t>
            </a:r>
            <a:endParaRPr lang="en-US" sz="360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ACCDCA6-A4B7-4E85-805E-53C66E27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6677" y="1428750"/>
            <a:ext cx="4906645" cy="50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9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able, banana, floor&#10;&#10;Description automatically generated">
            <a:extLst>
              <a:ext uri="{FF2B5EF4-FFF2-40B4-BE49-F238E27FC236}">
                <a16:creationId xmlns:a16="http://schemas.microsoft.com/office/drawing/2014/main" id="{76FF2188-E727-44DF-83AA-A3D82196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896" y="582721"/>
            <a:ext cx="5994400" cy="59944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3936178-024A-4DCA-8CBC-17C37D77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err="1"/>
              <a:t>Results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7646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fruit&#10;&#10;Description automatically generated">
            <a:extLst>
              <a:ext uri="{FF2B5EF4-FFF2-40B4-BE49-F238E27FC236}">
                <a16:creationId xmlns:a16="http://schemas.microsoft.com/office/drawing/2014/main" id="{2C2E43E9-E64C-44F1-89DD-B115F071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58" y="1348184"/>
            <a:ext cx="7431484" cy="41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e, indoor, sitting&#10;&#10;Description automatically generated">
            <a:extLst>
              <a:ext uri="{FF2B5EF4-FFF2-40B4-BE49-F238E27FC236}">
                <a16:creationId xmlns:a16="http://schemas.microsoft.com/office/drawing/2014/main" id="{910CAA0D-2858-47C6-9080-80895E813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3020" y="720930"/>
            <a:ext cx="9591080" cy="5416140"/>
          </a:xfrm>
        </p:spPr>
      </p:pic>
    </p:spTree>
    <p:extLst>
      <p:ext uri="{BB962C8B-B14F-4D97-AF65-F5344CB8AC3E}">
        <p14:creationId xmlns:p14="http://schemas.microsoft.com/office/powerpoint/2010/main" val="56631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D3D-96A9-4250-9F13-C7E349D3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</a:t>
            </a:r>
            <a:r>
              <a:rPr lang="en-US" i="1" baseline="30000" dirty="0" err="1"/>
              <a:t>nd</a:t>
            </a:r>
            <a:r>
              <a:rPr lang="pt-PT" dirty="0"/>
              <a:t> </a:t>
            </a:r>
            <a:r>
              <a:rPr lang="pt-PT" dirty="0" err="1"/>
              <a:t>Approach</a:t>
            </a:r>
            <a:br>
              <a:rPr lang="pt-PT" dirty="0"/>
            </a:br>
            <a:br>
              <a:rPr lang="pt-PT" sz="2400" dirty="0"/>
            </a:br>
            <a:r>
              <a:rPr lang="pt-PT" sz="2400" dirty="0"/>
              <a:t>YOLOv2 </a:t>
            </a:r>
            <a:r>
              <a:rPr lang="pt-PT" sz="2400" dirty="0" err="1"/>
              <a:t>with</a:t>
            </a:r>
            <a:r>
              <a:rPr lang="pt-PT" sz="2400" dirty="0"/>
              <a:t> COCO </a:t>
            </a:r>
            <a:r>
              <a:rPr lang="pt-PT" sz="2400" dirty="0" err="1"/>
              <a:t>Library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DD2A2A-33A0-435F-978A-F1BE227C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143000" y="2825862"/>
            <a:ext cx="10769600" cy="2945156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69BFEC2-5B8E-49EF-9460-ED9F720B3D40}"/>
              </a:ext>
            </a:extLst>
          </p:cNvPr>
          <p:cNvSpPr/>
          <p:nvPr/>
        </p:nvSpPr>
        <p:spPr>
          <a:xfrm>
            <a:off x="4149347" y="4139180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B2E96-2D78-46C6-84C6-5E5D57DDC0DD}"/>
              </a:ext>
            </a:extLst>
          </p:cNvPr>
          <p:cNvSpPr/>
          <p:nvPr/>
        </p:nvSpPr>
        <p:spPr>
          <a:xfrm>
            <a:off x="8050023" y="4139180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8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anana, table, floor, indoor&#10;&#10;Description automatically generated">
            <a:extLst>
              <a:ext uri="{FF2B5EF4-FFF2-40B4-BE49-F238E27FC236}">
                <a16:creationId xmlns:a16="http://schemas.microsoft.com/office/drawing/2014/main" id="{0E34E704-D41A-4194-B56C-16C8273D3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997" y="685800"/>
            <a:ext cx="5875353" cy="5875353"/>
          </a:xfr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10A671A-9897-4F5A-B578-DB573086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err="1"/>
              <a:t>Results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9244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fruit&#10;&#10;Description automatically generated">
            <a:extLst>
              <a:ext uri="{FF2B5EF4-FFF2-40B4-BE49-F238E27FC236}">
                <a16:creationId xmlns:a16="http://schemas.microsoft.com/office/drawing/2014/main" id="{F760396C-8A79-435C-A84F-735EF78B5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511" y="1308100"/>
            <a:ext cx="7540977" cy="4241800"/>
          </a:xfrm>
        </p:spPr>
      </p:pic>
    </p:spTree>
    <p:extLst>
      <p:ext uri="{BB962C8B-B14F-4D97-AF65-F5344CB8AC3E}">
        <p14:creationId xmlns:p14="http://schemas.microsoft.com/office/powerpoint/2010/main" val="193285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D0D49-3AFF-47B3-A7AB-5FCBCF5EF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707" y="1035050"/>
            <a:ext cx="8498523" cy="4787900"/>
          </a:xfrm>
        </p:spPr>
      </p:pic>
    </p:spTree>
    <p:extLst>
      <p:ext uri="{BB962C8B-B14F-4D97-AF65-F5344CB8AC3E}">
        <p14:creationId xmlns:p14="http://schemas.microsoft.com/office/powerpoint/2010/main" val="137127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D3D-96A9-4250-9F13-C7E349D3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3</a:t>
            </a:r>
            <a:r>
              <a:rPr lang="en-US" i="1" baseline="30000" dirty="0" err="1"/>
              <a:t>rd</a:t>
            </a:r>
            <a:r>
              <a:rPr lang="pt-PT" dirty="0"/>
              <a:t> </a:t>
            </a:r>
            <a:r>
              <a:rPr lang="pt-PT" dirty="0" err="1"/>
              <a:t>Approach</a:t>
            </a:r>
            <a:br>
              <a:rPr lang="pt-PT" dirty="0"/>
            </a:br>
            <a:br>
              <a:rPr lang="pt-PT" sz="2400" dirty="0"/>
            </a:br>
            <a:r>
              <a:rPr lang="pt-PT" sz="2400" dirty="0"/>
              <a:t>YOLOv2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Custom</a:t>
            </a:r>
            <a:r>
              <a:rPr lang="pt-PT" sz="2400" dirty="0"/>
              <a:t> </a:t>
            </a:r>
            <a:r>
              <a:rPr lang="pt-PT" sz="2400" dirty="0" err="1"/>
              <a:t>Library</a:t>
            </a:r>
            <a:endParaRPr lang="en-US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9BFEC2-5B8E-49EF-9460-ED9F720B3D40}"/>
              </a:ext>
            </a:extLst>
          </p:cNvPr>
          <p:cNvSpPr/>
          <p:nvPr/>
        </p:nvSpPr>
        <p:spPr>
          <a:xfrm>
            <a:off x="4149347" y="4037580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B2E96-2D78-46C6-84C6-5E5D57DDC0DD}"/>
              </a:ext>
            </a:extLst>
          </p:cNvPr>
          <p:cNvSpPr/>
          <p:nvPr/>
        </p:nvSpPr>
        <p:spPr>
          <a:xfrm>
            <a:off x="8050023" y="4037580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5C6B2F1-9918-47C5-8239-E469A8F3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3026403"/>
            <a:ext cx="2438405" cy="2438405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332DC3-89B5-4434-A6E6-6CE577C32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65" y="3026405"/>
            <a:ext cx="2438405" cy="2438405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3303E415-8490-489E-A34F-2D2C35B68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236" y="3026404"/>
            <a:ext cx="2438405" cy="24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7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335A5FA-A19D-4D5A-BE91-2D4C1334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dirty="0" err="1"/>
              <a:t>Dataset</a:t>
            </a:r>
            <a:r>
              <a:rPr lang="pt-PT" sz="3600" dirty="0"/>
              <a:t> </a:t>
            </a:r>
            <a:r>
              <a:rPr lang="pt-PT" sz="3600" dirty="0" err="1"/>
              <a:t>Augmentation</a:t>
            </a:r>
            <a:r>
              <a:rPr lang="pt-PT" sz="3600" dirty="0"/>
              <a:t> </a:t>
            </a:r>
            <a:r>
              <a:rPr lang="pt-PT" sz="3600" dirty="0" err="1"/>
              <a:t>and</a:t>
            </a:r>
            <a:r>
              <a:rPr lang="pt-PT" sz="3600" dirty="0"/>
              <a:t> </a:t>
            </a:r>
            <a:r>
              <a:rPr lang="pt-PT" sz="3600" dirty="0" err="1"/>
              <a:t>Adaptation</a:t>
            </a:r>
            <a:endParaRPr lang="en-US" sz="3600" dirty="0"/>
          </a:p>
        </p:txBody>
      </p:sp>
      <p:pic>
        <p:nvPicPr>
          <p:cNvPr id="3" name="frutagif">
            <a:hlinkClick r:id="" action="ppaction://media"/>
            <a:extLst>
              <a:ext uri="{FF2B5EF4-FFF2-40B4-BE49-F238E27FC236}">
                <a16:creationId xmlns:a16="http://schemas.microsoft.com/office/drawing/2014/main" id="{E1B6B72C-A40F-43B9-A156-691F7AC40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590"/>
          <a:stretch/>
        </p:blipFill>
        <p:spPr>
          <a:xfrm>
            <a:off x="1371600" y="2171700"/>
            <a:ext cx="6626194" cy="351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5E06A-0DD8-4592-AA85-DD738E547C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64562" y="2043202"/>
            <a:ext cx="2846817" cy="42730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153C85-0450-4F44-AA1C-FE307B60B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0717" y="140660"/>
            <a:ext cx="1402083" cy="14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11">
            <a:extLst>
              <a:ext uri="{FF2B5EF4-FFF2-40B4-BE49-F238E27FC236}">
                <a16:creationId xmlns:a16="http://schemas.microsoft.com/office/drawing/2014/main" id="{450E2206-E8AA-4BAF-B011-EDB32E45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E5FB0-83D0-4AD8-8429-803521D9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28" y="1999084"/>
            <a:ext cx="6772401" cy="3698305"/>
          </a:xfrm>
        </p:spPr>
        <p:txBody>
          <a:bodyPr anchor="t">
            <a:normAutofit/>
          </a:bodyPr>
          <a:lstStyle/>
          <a:p>
            <a:pPr algn="ctr"/>
            <a:r>
              <a:rPr lang="pt-PT" sz="7200" dirty="0"/>
              <a:t>1</a:t>
            </a:r>
            <a:r>
              <a:rPr lang="en-US" sz="7200" i="1" baseline="30000" dirty="0" err="1"/>
              <a:t>st</a:t>
            </a:r>
            <a:r>
              <a:rPr lang="pt-PT" sz="7200" dirty="0"/>
              <a:t> </a:t>
            </a:r>
            <a:r>
              <a:rPr lang="pt-PT" sz="7200" dirty="0" err="1"/>
              <a:t>Phase</a:t>
            </a:r>
            <a:br>
              <a:rPr lang="pt-PT" sz="4900" dirty="0"/>
            </a:br>
            <a:br>
              <a:rPr lang="pt-PT" sz="4900" dirty="0"/>
            </a:br>
            <a:r>
              <a:rPr lang="pt-PT" sz="4500" dirty="0" err="1"/>
              <a:t>Dataset</a:t>
            </a:r>
            <a:r>
              <a:rPr lang="pt-PT" sz="4500" dirty="0"/>
              <a:t> </a:t>
            </a:r>
            <a:r>
              <a:rPr lang="pt-PT" sz="4500" dirty="0" err="1"/>
              <a:t>Creation</a:t>
            </a:r>
            <a:endParaRPr lang="en-US" sz="4500" dirty="0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66318" y="1806045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11333EB-0A5B-4961-9EF6-DA568163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41" y="858518"/>
            <a:ext cx="2056385" cy="5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mesa, chão, interior, tigela&#10;&#10;Descrição gerada automaticamente">
            <a:extLst>
              <a:ext uri="{FF2B5EF4-FFF2-40B4-BE49-F238E27FC236}">
                <a16:creationId xmlns:a16="http://schemas.microsoft.com/office/drawing/2014/main" id="{8D228410-531B-4212-90DC-E42D9A7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25" y="547295"/>
            <a:ext cx="6100762" cy="610076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42A6462-BE5F-4E24-B694-5C964FEB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err="1"/>
              <a:t>Results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006858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fruta, mesa&#10;&#10;Descrição gerada automaticamente">
            <a:extLst>
              <a:ext uri="{FF2B5EF4-FFF2-40B4-BE49-F238E27FC236}">
                <a16:creationId xmlns:a16="http://schemas.microsoft.com/office/drawing/2014/main" id="{3EB51715-E2EE-4141-938F-61D251042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876300"/>
            <a:ext cx="9076266" cy="5105400"/>
          </a:xfrm>
        </p:spPr>
      </p:pic>
    </p:spTree>
    <p:extLst>
      <p:ext uri="{BB962C8B-B14F-4D97-AF65-F5344CB8AC3E}">
        <p14:creationId xmlns:p14="http://schemas.microsoft.com/office/powerpoint/2010/main" val="351169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fotografia, interior&#10;&#10;Descrição gerada automaticamente">
            <a:extLst>
              <a:ext uri="{FF2B5EF4-FFF2-40B4-BE49-F238E27FC236}">
                <a16:creationId xmlns:a16="http://schemas.microsoft.com/office/drawing/2014/main" id="{860601F9-773B-4DD0-AE58-759002902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718" y="1088667"/>
            <a:ext cx="8308182" cy="4680666"/>
          </a:xfrm>
        </p:spPr>
      </p:pic>
    </p:spTree>
    <p:extLst>
      <p:ext uri="{BB962C8B-B14F-4D97-AF65-F5344CB8AC3E}">
        <p14:creationId xmlns:p14="http://schemas.microsoft.com/office/powerpoint/2010/main" val="398326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fruta, interior&#10;&#10;Descrição gerada automaticamente">
            <a:extLst>
              <a:ext uri="{FF2B5EF4-FFF2-40B4-BE49-F238E27FC236}">
                <a16:creationId xmlns:a16="http://schemas.microsoft.com/office/drawing/2014/main" id="{6C9F35C1-E5F4-4671-BB5B-2A411397B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1586" y="337735"/>
            <a:ext cx="4757045" cy="3197791"/>
          </a:xfrm>
        </p:spPr>
      </p:pic>
      <p:pic>
        <p:nvPicPr>
          <p:cNvPr id="11" name="Imagem 10" descr="Uma imagem com fruta, maçã, verde, interior&#10;&#10;Descrição gerada automaticamente">
            <a:extLst>
              <a:ext uri="{FF2B5EF4-FFF2-40B4-BE49-F238E27FC236}">
                <a16:creationId xmlns:a16="http://schemas.microsoft.com/office/drawing/2014/main" id="{C9A117EF-7313-4722-B6AC-AF5C7A7F5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2" y="3637236"/>
            <a:ext cx="2935669" cy="30246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75CA84A-C34F-4C0D-81AE-37D4400CC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587" y="3637235"/>
            <a:ext cx="4493453" cy="3007404"/>
          </a:xfrm>
          <a:prstGeom prst="rect">
            <a:avLst/>
          </a:prstGeom>
        </p:spPr>
      </p:pic>
      <p:pic>
        <p:nvPicPr>
          <p:cNvPr id="15" name="Imagem 14" descr="Uma imagem com mesa, interior, alimentação&#10;&#10;Descrição gerada automaticamente">
            <a:extLst>
              <a:ext uri="{FF2B5EF4-FFF2-40B4-BE49-F238E27FC236}">
                <a16:creationId xmlns:a16="http://schemas.microsoft.com/office/drawing/2014/main" id="{BF2899A8-9E23-4331-A468-35E821E05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026" y="314227"/>
            <a:ext cx="4867209" cy="3244806"/>
          </a:xfrm>
          <a:prstGeom prst="rect">
            <a:avLst/>
          </a:prstGeom>
        </p:spPr>
      </p:pic>
      <p:pic>
        <p:nvPicPr>
          <p:cNvPr id="17" name="Imagem 16" descr="Uma imagem com pera, interior, fruta, sentado&#10;&#10;Descrição gerada automaticamente">
            <a:extLst>
              <a:ext uri="{FF2B5EF4-FFF2-40B4-BE49-F238E27FC236}">
                <a16:creationId xmlns:a16="http://schemas.microsoft.com/office/drawing/2014/main" id="{652D503D-A27C-4007-A86E-491F9A7C33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59" r="10936"/>
          <a:stretch/>
        </p:blipFill>
        <p:spPr>
          <a:xfrm>
            <a:off x="9214553" y="3637235"/>
            <a:ext cx="2349730" cy="30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results_juggler">
            <a:hlinkClick r:id="" action="ppaction://media"/>
            <a:extLst>
              <a:ext uri="{FF2B5EF4-FFF2-40B4-BE49-F238E27FC236}">
                <a16:creationId xmlns:a16="http://schemas.microsoft.com/office/drawing/2014/main" id="{A1231540-48E0-4891-AE41-F7FFC1562E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0884" y="1428750"/>
            <a:ext cx="4886786" cy="4886786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4261FA7-682F-457F-934D-639C79C9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/>
              <a:t>Real-Time </a:t>
            </a:r>
            <a:r>
              <a:rPr lang="pt-PT" sz="3600" err="1"/>
              <a:t>Capabilities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19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CF5ECA-C428-4FFA-BF97-C5491C55F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dirty="0"/>
              <a:t>Future </a:t>
            </a:r>
            <a:r>
              <a:rPr lang="pt-PT" sz="3600" dirty="0" err="1"/>
              <a:t>Improvements</a:t>
            </a:r>
            <a:endParaRPr lang="en-US" sz="3600" dirty="0"/>
          </a:p>
        </p:txBody>
      </p:sp>
      <p:pic>
        <p:nvPicPr>
          <p:cNvPr id="6" name="Imagem 5" descr="Uma imagem com objeto&#10;&#10;Descrição gerada automaticamente">
            <a:extLst>
              <a:ext uri="{FF2B5EF4-FFF2-40B4-BE49-F238E27FC236}">
                <a16:creationId xmlns:a16="http://schemas.microsoft.com/office/drawing/2014/main" id="{E8977FD4-D3D7-4408-A421-BA3170F3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66157"/>
            <a:ext cx="3746500" cy="406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0979D-D83E-4A41-B997-1F4FEF53C0FE}"/>
              </a:ext>
            </a:extLst>
          </p:cNvPr>
          <p:cNvSpPr txBox="1"/>
          <p:nvPr/>
        </p:nvSpPr>
        <p:spPr>
          <a:xfrm>
            <a:off x="6718300" y="2539257"/>
            <a:ext cx="38699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chemeClr val="tx2"/>
                </a:solidFill>
              </a:rPr>
              <a:t>More </a:t>
            </a:r>
            <a:r>
              <a:rPr lang="pt-PT" sz="3000" dirty="0" err="1">
                <a:solidFill>
                  <a:schemeClr val="tx2"/>
                </a:solidFill>
              </a:rPr>
              <a:t>fruit</a:t>
            </a:r>
            <a:r>
              <a:rPr lang="pt-PT" sz="3000" dirty="0">
                <a:solidFill>
                  <a:schemeClr val="tx2"/>
                </a:solidFill>
              </a:rPr>
              <a:t>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chemeClr val="tx2"/>
                </a:solidFill>
              </a:rPr>
              <a:t>More </a:t>
            </a:r>
            <a:r>
              <a:rPr lang="pt-PT" sz="3000" dirty="0" err="1">
                <a:solidFill>
                  <a:schemeClr val="tx2"/>
                </a:solidFill>
              </a:rPr>
              <a:t>labeled</a:t>
            </a:r>
            <a:r>
              <a:rPr lang="pt-PT" sz="3000" dirty="0">
                <a:solidFill>
                  <a:schemeClr val="tx2"/>
                </a:solidFill>
              </a:rPr>
              <a:t> </a:t>
            </a:r>
            <a:r>
              <a:rPr lang="pt-PT" sz="3000" dirty="0" err="1">
                <a:solidFill>
                  <a:schemeClr val="tx2"/>
                </a:solidFill>
              </a:rPr>
              <a:t>objects</a:t>
            </a:r>
            <a:endParaRPr lang="pt-PT" sz="3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000" dirty="0" err="1">
                <a:solidFill>
                  <a:schemeClr val="tx2"/>
                </a:solidFill>
              </a:rPr>
              <a:t>Stronger</a:t>
            </a:r>
            <a:r>
              <a:rPr lang="pt-PT" sz="3000" dirty="0">
                <a:solidFill>
                  <a:schemeClr val="tx2"/>
                </a:solidFill>
              </a:rPr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2343221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942603-7D2C-4804-AB72-67C14746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667" y="971854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Thank You!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5850D6-6A09-4B22-B6FA-D991A45061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371403" y="1425173"/>
            <a:ext cx="4207669" cy="4207669"/>
          </a:xfrm>
          <a:prstGeom prst="rect">
            <a:avLst/>
          </a:prstGeom>
        </p:spPr>
      </p:pic>
      <p:pic>
        <p:nvPicPr>
          <p:cNvPr id="8" name="Imagem 6" descr="Uma imagem com ClipArt&#10;&#10;Descrição gerada automaticamente">
            <a:extLst>
              <a:ext uri="{FF2B5EF4-FFF2-40B4-BE49-F238E27FC236}">
                <a16:creationId xmlns:a16="http://schemas.microsoft.com/office/drawing/2014/main" id="{7B80CC8F-2B37-41C9-9CAD-261658E3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00" y="244985"/>
            <a:ext cx="642697" cy="778084"/>
          </a:xfrm>
          <a:prstGeom prst="rect">
            <a:avLst/>
          </a:prstGeom>
        </p:spPr>
      </p:pic>
      <p:pic>
        <p:nvPicPr>
          <p:cNvPr id="27" name="Imagem 4">
            <a:extLst>
              <a:ext uri="{FF2B5EF4-FFF2-40B4-BE49-F238E27FC236}">
                <a16:creationId xmlns:a16="http://schemas.microsoft.com/office/drawing/2014/main" id="{BAC23328-02BA-4A13-8493-A8B0CCEE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12323" y="244986"/>
            <a:ext cx="1573974" cy="7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5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7FF1-C7FB-4E8A-B620-FAE044CA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6400"/>
            <a:ext cx="9601200" cy="1485900"/>
          </a:xfrm>
        </p:spPr>
        <p:txBody>
          <a:bodyPr/>
          <a:lstStyle/>
          <a:p>
            <a:r>
              <a:rPr lang="pt-PT" err="1"/>
              <a:t>Dataset</a:t>
            </a:r>
            <a:r>
              <a:rPr lang="pt-PT"/>
              <a:t> </a:t>
            </a:r>
            <a:r>
              <a:rPr lang="pt-PT" err="1"/>
              <a:t>Sources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BB891-9140-4C00-A42C-0EC20FC6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47" y="2761616"/>
            <a:ext cx="4458476" cy="3581399"/>
          </a:xfrm>
          <a:prstGeom prst="rect">
            <a:avLst/>
          </a:prstGeom>
          <a:ln w="34925">
            <a:solidFill>
              <a:schemeClr val="bg2"/>
            </a:solidFill>
          </a:ln>
          <a:effectLst/>
        </p:spPr>
      </p:pic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187414AA-F5B1-4339-A53B-8BEEC99ADC15}"/>
              </a:ext>
            </a:extLst>
          </p:cNvPr>
          <p:cNvCxnSpPr>
            <a:cxnSpLocks/>
          </p:cNvCxnSpPr>
          <p:nvPr/>
        </p:nvCxnSpPr>
        <p:spPr>
          <a:xfrm flipV="1">
            <a:off x="6220645" y="1873990"/>
            <a:ext cx="1521275" cy="105209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 descr="Uma imagem com pessoa, interior, chão, alimentação&#10;&#10;Descrição gerada automaticamente">
            <a:extLst>
              <a:ext uri="{FF2B5EF4-FFF2-40B4-BE49-F238E27FC236}">
                <a16:creationId xmlns:a16="http://schemas.microsoft.com/office/drawing/2014/main" id="{72B7C6EC-BACD-423E-BD99-8678B9D4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565" y="1215022"/>
            <a:ext cx="1725507" cy="1294130"/>
          </a:xfrm>
          <a:prstGeom prst="rect">
            <a:avLst/>
          </a:prstGeom>
        </p:spPr>
      </p:pic>
      <p:pic>
        <p:nvPicPr>
          <p:cNvPr id="23" name="Imagem 22" descr="Uma imagem com maçã, fruta, interior, sentado&#10;&#10;Descrição gerada automaticamente">
            <a:extLst>
              <a:ext uri="{FF2B5EF4-FFF2-40B4-BE49-F238E27FC236}">
                <a16:creationId xmlns:a16="http://schemas.microsoft.com/office/drawing/2014/main" id="{6F794F64-65EC-4FE4-B3E0-5F8AF23CC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8" t="19199" r="268"/>
          <a:stretch/>
        </p:blipFill>
        <p:spPr>
          <a:xfrm>
            <a:off x="1371600" y="1383609"/>
            <a:ext cx="1364289" cy="1574800"/>
          </a:xfrm>
          <a:prstGeom prst="rect">
            <a:avLst/>
          </a:prstGeom>
        </p:spPr>
      </p:pic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E162A577-8008-483E-BD91-1C3E33966098}"/>
              </a:ext>
            </a:extLst>
          </p:cNvPr>
          <p:cNvCxnSpPr>
            <a:cxnSpLocks/>
          </p:cNvCxnSpPr>
          <p:nvPr/>
        </p:nvCxnSpPr>
        <p:spPr>
          <a:xfrm>
            <a:off x="4190452" y="2344420"/>
            <a:ext cx="1031788" cy="6294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E55909F3-F2DD-41B8-948F-955D7F67DCBA}"/>
              </a:ext>
            </a:extLst>
          </p:cNvPr>
          <p:cNvCxnSpPr>
            <a:cxnSpLocks/>
          </p:cNvCxnSpPr>
          <p:nvPr/>
        </p:nvCxnSpPr>
        <p:spPr>
          <a:xfrm flipV="1">
            <a:off x="7315200" y="4724400"/>
            <a:ext cx="1422400" cy="177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Imagem 30" descr="Uma imagem com fruta, maçã&#10;&#10;Descrição gerada automaticamente">
            <a:extLst>
              <a:ext uri="{FF2B5EF4-FFF2-40B4-BE49-F238E27FC236}">
                <a16:creationId xmlns:a16="http://schemas.microsoft.com/office/drawing/2014/main" id="{E25443FA-414F-4A4F-A164-CB00CFE82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459" y="3963776"/>
            <a:ext cx="1225974" cy="1225974"/>
          </a:xfrm>
          <a:prstGeom prst="rect">
            <a:avLst/>
          </a:prstGeom>
        </p:spPr>
      </p:pic>
      <p:pic>
        <p:nvPicPr>
          <p:cNvPr id="38" name="Imagem 37" descr="Uma imagem com banana, pessoa, interior, fruta&#10;&#10;Descrição gerada automaticamente">
            <a:extLst>
              <a:ext uri="{FF2B5EF4-FFF2-40B4-BE49-F238E27FC236}">
                <a16:creationId xmlns:a16="http://schemas.microsoft.com/office/drawing/2014/main" id="{6606438F-82B0-4BE9-B6A1-7E20C76B2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818" y="1215022"/>
            <a:ext cx="1725507" cy="1294130"/>
          </a:xfrm>
          <a:prstGeom prst="rect">
            <a:avLst/>
          </a:prstGeom>
        </p:spPr>
      </p:pic>
      <p:pic>
        <p:nvPicPr>
          <p:cNvPr id="41" name="Imagem 40" descr="Uma imagem com fruta&#10;&#10;Descrição gerada automaticamente">
            <a:extLst>
              <a:ext uri="{FF2B5EF4-FFF2-40B4-BE49-F238E27FC236}">
                <a16:creationId xmlns:a16="http://schemas.microsoft.com/office/drawing/2014/main" id="{73B3681D-DE99-48C7-9BA7-9ADD0E4EF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9574" y="3939327"/>
            <a:ext cx="1225973" cy="1225973"/>
          </a:xfrm>
          <a:prstGeom prst="rect">
            <a:avLst/>
          </a:prstGeom>
        </p:spPr>
      </p:pic>
      <p:pic>
        <p:nvPicPr>
          <p:cNvPr id="44" name="Imagem 43" descr="Uma imagem com banana, fruta, sentado, mesa&#10;&#10;Descrição gerada automaticamente">
            <a:extLst>
              <a:ext uri="{FF2B5EF4-FFF2-40B4-BE49-F238E27FC236}">
                <a16:creationId xmlns:a16="http://schemas.microsoft.com/office/drawing/2014/main" id="{3021441E-B235-407E-895D-CD6552ADA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710080" y="1586490"/>
            <a:ext cx="1567908" cy="1175931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DBF8732A-4038-4F8D-816B-20C37B5B8EA1}"/>
              </a:ext>
            </a:extLst>
          </p:cNvPr>
          <p:cNvSpPr txBox="1"/>
          <p:nvPr/>
        </p:nvSpPr>
        <p:spPr>
          <a:xfrm>
            <a:off x="8992502" y="5273570"/>
            <a:ext cx="288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Fruits 360 Dataset by M. </a:t>
            </a:r>
            <a:r>
              <a:rPr lang="en-US" sz="1400" err="1"/>
              <a:t>Oltean</a:t>
            </a:r>
            <a:endParaRPr lang="en-US" sz="140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3107960-6CA7-479D-BC97-23A68E0C3E2A}"/>
              </a:ext>
            </a:extLst>
          </p:cNvPr>
          <p:cNvSpPr txBox="1"/>
          <p:nvPr/>
        </p:nvSpPr>
        <p:spPr>
          <a:xfrm>
            <a:off x="1305012" y="3053637"/>
            <a:ext cx="288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/>
              <a:t>U</a:t>
            </a:r>
            <a:r>
              <a:rPr lang="en-US" sz="1400"/>
              <a:t>sing Google images scraping library for Python by </a:t>
            </a:r>
            <a:r>
              <a:rPr lang="en-US" sz="1400" err="1"/>
              <a:t>Hardikvasa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889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3187E-0E71-46C5-ABEF-3DDE5923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Dataset</a:t>
            </a:r>
            <a:r>
              <a:rPr lang="pt-PT"/>
              <a:t> </a:t>
            </a:r>
            <a:r>
              <a:rPr lang="pt-PT" err="1"/>
              <a:t>Composition</a:t>
            </a:r>
            <a:endParaRPr lang="en-US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C697D7FE-1121-4D99-B05E-79B06B09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846" y="1526666"/>
            <a:ext cx="8568554" cy="4901865"/>
          </a:xfrm>
          <a:prstGeom prst="rect">
            <a:avLst/>
          </a:prstGeom>
          <a:ln w="34925"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4705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11">
            <a:extLst>
              <a:ext uri="{FF2B5EF4-FFF2-40B4-BE49-F238E27FC236}">
                <a16:creationId xmlns:a16="http://schemas.microsoft.com/office/drawing/2014/main" id="{450E2206-E8AA-4BAF-B011-EDB32E45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E5FB0-83D0-4AD8-8429-803521D9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1999084"/>
            <a:ext cx="7132320" cy="3698305"/>
          </a:xfrm>
        </p:spPr>
        <p:txBody>
          <a:bodyPr anchor="t">
            <a:normAutofit/>
          </a:bodyPr>
          <a:lstStyle/>
          <a:p>
            <a:pPr algn="ctr"/>
            <a:r>
              <a:rPr lang="pt-PT" sz="7200"/>
              <a:t>2</a:t>
            </a:r>
            <a:r>
              <a:rPr lang="en-US" sz="7200" i="1" baseline="30000" err="1"/>
              <a:t>nd</a:t>
            </a:r>
            <a:r>
              <a:rPr lang="pt-PT" sz="7200"/>
              <a:t> </a:t>
            </a:r>
            <a:r>
              <a:rPr lang="pt-PT" sz="7200" err="1"/>
              <a:t>Phase</a:t>
            </a:r>
            <a:br>
              <a:rPr lang="pt-PT" sz="4900"/>
            </a:br>
            <a:br>
              <a:rPr lang="pt-PT" sz="4900"/>
            </a:br>
            <a:r>
              <a:rPr lang="pt-PT" sz="4500"/>
              <a:t>Single </a:t>
            </a:r>
            <a:r>
              <a:rPr lang="pt-PT" sz="4500" err="1"/>
              <a:t>Fruit</a:t>
            </a:r>
            <a:r>
              <a:rPr lang="pt-PT" sz="4500"/>
              <a:t> </a:t>
            </a:r>
            <a:r>
              <a:rPr lang="pt-PT" sz="4500" err="1"/>
              <a:t>Classification</a:t>
            </a:r>
            <a:endParaRPr lang="en-US" sz="4500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66318" y="1806045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4C583D-C6D3-4A3E-932A-DD694BD7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78" y="1533863"/>
            <a:ext cx="3614527" cy="37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60BF83-E0DD-43FF-B6DC-21CE475A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651907" y="1912000"/>
            <a:ext cx="7969031" cy="357905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B481DA6-C89B-4AB6-8FF6-0A186AD6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t-PT" sz="3600" err="1"/>
              <a:t>Convolutional</a:t>
            </a:r>
            <a:r>
              <a:rPr lang="pt-PT" sz="3600"/>
              <a:t> Neural Network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605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1F7C2-7A9D-4636-B6FE-6F1D77D0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01157" y="3429000"/>
            <a:ext cx="7769759" cy="3149893"/>
          </a:xfr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2A0082C-2DCC-470C-991D-284AD3E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3281" y="279107"/>
            <a:ext cx="7847635" cy="29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11">
            <a:extLst>
              <a:ext uri="{FF2B5EF4-FFF2-40B4-BE49-F238E27FC236}">
                <a16:creationId xmlns:a16="http://schemas.microsoft.com/office/drawing/2014/main" id="{450E2206-E8AA-4BAF-B011-EDB32E45D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E5FB0-83D0-4AD8-8429-803521D9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999084"/>
            <a:ext cx="6968829" cy="3698305"/>
          </a:xfrm>
        </p:spPr>
        <p:txBody>
          <a:bodyPr anchor="t">
            <a:normAutofit/>
          </a:bodyPr>
          <a:lstStyle/>
          <a:p>
            <a:pPr algn="ctr"/>
            <a:r>
              <a:rPr lang="pt-PT" sz="7200" dirty="0"/>
              <a:t>3</a:t>
            </a:r>
            <a:r>
              <a:rPr lang="en-US" sz="7200" i="1" baseline="30000" dirty="0" err="1"/>
              <a:t>rd</a:t>
            </a:r>
            <a:r>
              <a:rPr lang="pt-PT" sz="7200" dirty="0"/>
              <a:t> </a:t>
            </a:r>
            <a:r>
              <a:rPr lang="pt-PT" sz="7200" dirty="0" err="1"/>
              <a:t>Phase</a:t>
            </a:r>
            <a:br>
              <a:rPr lang="pt-PT" sz="4900" dirty="0"/>
            </a:br>
            <a:br>
              <a:rPr lang="pt-PT" sz="4900" dirty="0"/>
            </a:br>
            <a:r>
              <a:rPr lang="pt-PT" sz="4500" dirty="0" err="1"/>
              <a:t>Multiple</a:t>
            </a:r>
            <a:r>
              <a:rPr lang="pt-PT" sz="4500" dirty="0"/>
              <a:t> </a:t>
            </a:r>
            <a:r>
              <a:rPr lang="pt-PT" sz="4500" dirty="0" err="1"/>
              <a:t>Fruit</a:t>
            </a:r>
            <a:r>
              <a:rPr lang="pt-PT" sz="4500" dirty="0"/>
              <a:t> </a:t>
            </a:r>
            <a:r>
              <a:rPr lang="pt-PT" sz="4500" dirty="0" err="1"/>
              <a:t>Detection</a:t>
            </a:r>
            <a:endParaRPr lang="en-US" sz="4500" dirty="0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66318" y="1806045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57613-B4D6-4A27-839A-03790DB9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17" y="885044"/>
            <a:ext cx="4942127" cy="50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1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BD3D-96A9-4250-9F13-C7E349D3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1</a:t>
            </a:r>
            <a:r>
              <a:rPr lang="en-US" i="1" baseline="30000" dirty="0" err="1"/>
              <a:t>st</a:t>
            </a:r>
            <a:r>
              <a:rPr lang="pt-PT" dirty="0"/>
              <a:t> </a:t>
            </a:r>
            <a:r>
              <a:rPr lang="pt-PT" err="1"/>
              <a:t>Approach</a:t>
            </a:r>
            <a:br>
              <a:rPr lang="pt-PT" dirty="0"/>
            </a:br>
            <a:br>
              <a:rPr lang="pt-PT" sz="2400"/>
            </a:br>
            <a:r>
              <a:rPr lang="pt-PT" sz="2400" err="1"/>
              <a:t>Using</a:t>
            </a:r>
            <a:r>
              <a:rPr lang="pt-PT" sz="2400"/>
              <a:t> 2</a:t>
            </a:r>
            <a:r>
              <a:rPr lang="en-US" sz="2400" i="1" baseline="30000" err="1"/>
              <a:t>nd</a:t>
            </a:r>
            <a:r>
              <a:rPr lang="pt-PT" sz="2400"/>
              <a:t> </a:t>
            </a:r>
            <a:r>
              <a:rPr lang="pt-PT" sz="2400" err="1"/>
              <a:t>Phase</a:t>
            </a:r>
            <a:r>
              <a:rPr lang="pt-PT" sz="2400"/>
              <a:t> </a:t>
            </a:r>
            <a:r>
              <a:rPr lang="pt-PT" sz="2400" err="1"/>
              <a:t>Model</a:t>
            </a:r>
            <a:endParaRPr lang="en-US" sz="24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C1AB18-483F-4E62-BE45-75DC0010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53248"/>
            <a:ext cx="2438405" cy="24384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607B8C-D642-41EF-A492-63520872A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03" y="2953248"/>
            <a:ext cx="2438405" cy="24384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431FA55-0E8D-4DDF-A3C8-14584F3ED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807" y="2953248"/>
            <a:ext cx="2438405" cy="243840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4A213A-0AF2-41C7-A6BA-8CE8FEC6B287}"/>
              </a:ext>
            </a:extLst>
          </p:cNvPr>
          <p:cNvSpPr/>
          <p:nvPr/>
        </p:nvSpPr>
        <p:spPr>
          <a:xfrm>
            <a:off x="4015998" y="3980938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80E7870-72B4-4BE6-BB2D-D1374B8883A6}"/>
              </a:ext>
            </a:extLst>
          </p:cNvPr>
          <p:cNvSpPr/>
          <p:nvPr/>
        </p:nvSpPr>
        <p:spPr>
          <a:xfrm>
            <a:off x="7732975" y="3980938"/>
            <a:ext cx="854965" cy="3185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6119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354</Words>
  <Application>Microsoft Office PowerPoint</Application>
  <PresentationFormat>Widescreen</PresentationFormat>
  <Paragraphs>72</Paragraphs>
  <Slides>26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Franklin Gothic Book</vt:lpstr>
      <vt:lpstr>Wingdings 2</vt:lpstr>
      <vt:lpstr>HDOfficeLightV0</vt:lpstr>
      <vt:lpstr>Crop</vt:lpstr>
      <vt:lpstr>PowerPoint Presentation</vt:lpstr>
      <vt:lpstr>1st Phase  Dataset Creation</vt:lpstr>
      <vt:lpstr>Dataset Sources</vt:lpstr>
      <vt:lpstr>Dataset Composition</vt:lpstr>
      <vt:lpstr>2nd Phase  Single Fruit Classification</vt:lpstr>
      <vt:lpstr>Convolutional Neural Network</vt:lpstr>
      <vt:lpstr>PowerPoint Presentation</vt:lpstr>
      <vt:lpstr>3rd Phase  Multiple Fruit Detection</vt:lpstr>
      <vt:lpstr>1st Approach  Using 2nd Phase Model</vt:lpstr>
      <vt:lpstr>Non-Fruit Classification</vt:lpstr>
      <vt:lpstr>Results</vt:lpstr>
      <vt:lpstr>PowerPoint Presentation</vt:lpstr>
      <vt:lpstr>PowerPoint Presentation</vt:lpstr>
      <vt:lpstr>2nd Approach  YOLOv2 with COCO Library</vt:lpstr>
      <vt:lpstr>Results</vt:lpstr>
      <vt:lpstr>PowerPoint Presentation</vt:lpstr>
      <vt:lpstr>PowerPoint Presentation</vt:lpstr>
      <vt:lpstr>3rd Approach  YOLOv2 with Custom Library</vt:lpstr>
      <vt:lpstr>Dataset Augmentation and Adaptation</vt:lpstr>
      <vt:lpstr>Results</vt:lpstr>
      <vt:lpstr>PowerPoint Presentation</vt:lpstr>
      <vt:lpstr>PowerPoint Presentation</vt:lpstr>
      <vt:lpstr>PowerPoint Presentation</vt:lpstr>
      <vt:lpstr>Real-Time Capabilities</vt:lpstr>
      <vt:lpstr>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Forbidden One</dc:creator>
  <cp:lastModifiedBy>Tiago Miguel Correia de Almeida</cp:lastModifiedBy>
  <cp:revision>1</cp:revision>
  <dcterms:created xsi:type="dcterms:W3CDTF">2019-06-24T06:14:18Z</dcterms:created>
  <dcterms:modified xsi:type="dcterms:W3CDTF">2019-06-24T06:34:29Z</dcterms:modified>
</cp:coreProperties>
</file>